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7" r:id="rId1"/>
  </p:sldMasterIdLst>
  <p:notesMasterIdLst>
    <p:notesMasterId r:id="rId9"/>
  </p:notesMasterIdLst>
  <p:handoutMasterIdLst>
    <p:handoutMasterId r:id="rId10"/>
  </p:handoutMasterIdLst>
  <p:sldIdLst>
    <p:sldId id="381" r:id="rId2"/>
    <p:sldId id="405" r:id="rId3"/>
    <p:sldId id="397" r:id="rId4"/>
    <p:sldId id="400" r:id="rId5"/>
    <p:sldId id="401" r:id="rId6"/>
    <p:sldId id="403" r:id="rId7"/>
    <p:sldId id="406" r:id="rId8"/>
  </p:sldIdLst>
  <p:sldSz cx="9144000" cy="6858000" type="screen4x3"/>
  <p:notesSz cx="7010400" cy="9236075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4E6E1C4-FB8A-493D-A0CA-EF13005D29E9}">
          <p14:sldIdLst/>
        </p14:section>
        <p14:section name="Untitled Section" id="{F6DBBFA9-1F33-4AE0-9B0B-F42A2EB0CE57}">
          <p14:sldIdLst>
            <p14:sldId id="381"/>
            <p14:sldId id="405"/>
            <p14:sldId id="397"/>
            <p14:sldId id="400"/>
            <p14:sldId id="401"/>
            <p14:sldId id="403"/>
            <p14:sldId id="40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09" userDrawn="1">
          <p15:clr>
            <a:srgbClr val="A4A3A4"/>
          </p15:clr>
        </p15:guide>
        <p15:guide id="2" pos="2160" userDrawn="1">
          <p15:clr>
            <a:srgbClr val="A4A3A4"/>
          </p15:clr>
        </p15:guide>
        <p15:guide id="3" pos="2141" userDrawn="1">
          <p15:clr>
            <a:srgbClr val="A4A3A4"/>
          </p15:clr>
        </p15:guide>
        <p15:guide id="4" pos="2179" userDrawn="1">
          <p15:clr>
            <a:srgbClr val="A4A3A4"/>
          </p15:clr>
        </p15:guide>
        <p15:guide id="5" pos="2208" userDrawn="1">
          <p15:clr>
            <a:srgbClr val="A4A3A4"/>
          </p15:clr>
        </p15:guide>
        <p15:guide id="6" pos="2189" userDrawn="1">
          <p15:clr>
            <a:srgbClr val="A4A3A4"/>
          </p15:clr>
        </p15:guide>
        <p15:guide id="7" pos="2227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mantha Mazzeo" initials="SM" lastIdx="5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EC8"/>
    <a:srgbClr val="F0AB00"/>
    <a:srgbClr val="C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34572" autoAdjust="0"/>
    <p:restoredTop sz="92220" autoAdjust="0"/>
  </p:normalViewPr>
  <p:slideViewPr>
    <p:cSldViewPr snapToGrid="0" snapToObjects="1" showGuides="1">
      <p:cViewPr varScale="1">
        <p:scale>
          <a:sx n="92" d="100"/>
          <a:sy n="92" d="100"/>
        </p:scale>
        <p:origin x="77" y="475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10" d="100"/>
        <a:sy n="110" d="100"/>
      </p:scale>
      <p:origin x="0" y="3072"/>
    </p:cViewPr>
  </p:sorterViewPr>
  <p:notesViewPr>
    <p:cSldViewPr snapToGrid="0" snapToObjects="1">
      <p:cViewPr varScale="1">
        <p:scale>
          <a:sx n="89" d="100"/>
          <a:sy n="89" d="100"/>
        </p:scale>
        <p:origin x="-3720" y="-102"/>
      </p:cViewPr>
      <p:guideLst>
        <p:guide orient="horz" pos="2909"/>
        <p:guide pos="2160"/>
        <p:guide pos="2141"/>
        <p:guide pos="2179"/>
        <p:guide pos="2208"/>
        <p:guide pos="2189"/>
        <p:guide pos="2227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1804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l">
              <a:defRPr sz="1200"/>
            </a:lvl1pPr>
          </a:lstStyle>
          <a:p>
            <a:r>
              <a:rPr lang="en-US" dirty="0"/>
              <a:t>DRAFT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41" y="0"/>
            <a:ext cx="3037840" cy="461804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r">
              <a:defRPr sz="1200"/>
            </a:lvl1pPr>
          </a:lstStyle>
          <a:p>
            <a:fld id="{6554B203-ADE4-4F6A-854A-8C3F81E52D92}" type="datetimeFigureOut">
              <a:rPr lang="en-US" smtClean="0"/>
              <a:pPr/>
              <a:t>2/23/2018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72668"/>
            <a:ext cx="3037840" cy="461804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41" y="8772668"/>
            <a:ext cx="3037840" cy="461804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r">
              <a:defRPr sz="1200"/>
            </a:lvl1pPr>
          </a:lstStyle>
          <a:p>
            <a:fld id="{40E7F5FF-7A00-42DE-94C8-3F3FF29EE23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5425441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1804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l">
              <a:defRPr sz="1200"/>
            </a:lvl1pPr>
          </a:lstStyle>
          <a:p>
            <a:r>
              <a:rPr lang="en-US" dirty="0"/>
              <a:t>DRAFT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41" y="0"/>
            <a:ext cx="3037840" cy="461804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r">
              <a:defRPr sz="1200"/>
            </a:lvl1pPr>
          </a:lstStyle>
          <a:p>
            <a:fld id="{17A5570F-A850-4E88-965C-C95DB052BDB1}" type="datetimeFigureOut">
              <a:rPr lang="en-US" smtClean="0"/>
              <a:pPr/>
              <a:t>2/23/2018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95388" y="692150"/>
            <a:ext cx="4619625" cy="34639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830" tIns="46415" rIns="92830" bIns="46415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1" y="4387136"/>
            <a:ext cx="5608320" cy="4156234"/>
          </a:xfrm>
          <a:prstGeom prst="rect">
            <a:avLst/>
          </a:prstGeom>
        </p:spPr>
        <p:txBody>
          <a:bodyPr vert="horz" lIns="92830" tIns="46415" rIns="92830" bIns="46415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772668"/>
            <a:ext cx="3037840" cy="461804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41" y="8772668"/>
            <a:ext cx="3037840" cy="461804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r">
              <a:defRPr sz="1200"/>
            </a:lvl1pPr>
          </a:lstStyle>
          <a:p>
            <a:fld id="{9FF0CFCD-5EB6-44F4-B37C-0831010E8EE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553896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DRAFT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F0CFCD-5EB6-44F4-B37C-0831010E8EE8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12479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/>
          </p:nvPr>
        </p:nvSpPr>
        <p:spPr>
          <a:xfrm>
            <a:off x="220434" y="1140903"/>
            <a:ext cx="8703126" cy="51455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/>
            </a:lvl1pPr>
            <a:lvl4pPr marL="1600200" indent="-228600">
              <a:buFont typeface="Arial" panose="020B0604020202020204" pitchFamily="34" charset="0"/>
              <a:buChar char="•"/>
              <a:defRPr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531511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/>
          </p:nvPr>
        </p:nvSpPr>
        <p:spPr>
          <a:xfrm>
            <a:off x="215411" y="0"/>
            <a:ext cx="8928589" cy="9227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26939665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/>
          </p:nvPr>
        </p:nvSpPr>
        <p:spPr>
          <a:xfrm>
            <a:off x="215411" y="0"/>
            <a:ext cx="8928589" cy="9227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747715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27"/>
          <a:stretch/>
        </p:blipFill>
        <p:spPr>
          <a:xfrm>
            <a:off x="0" y="-264543"/>
            <a:ext cx="9143999" cy="7122543"/>
          </a:xfrm>
          <a:prstGeom prst="rect">
            <a:avLst/>
          </a:prstGeom>
        </p:spPr>
      </p:pic>
      <p:sp>
        <p:nvSpPr>
          <p:cNvPr id="4" name="Footer Placeholder 1"/>
          <p:cNvSpPr txBox="1">
            <a:spLocks/>
          </p:cNvSpPr>
          <p:nvPr userDrawn="1"/>
        </p:nvSpPr>
        <p:spPr>
          <a:xfrm>
            <a:off x="-1" y="5890661"/>
            <a:ext cx="91440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800" i="1" dirty="0">
                <a:solidFill>
                  <a:schemeClr val="bg1">
                    <a:lumMod val="6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Kroll Bond Rating Agency, Inc. is not affiliated with Kroll Inc., Kroll Associates, Inc., Kroll OnTrack, Inc. or their affiliated businesses. 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215411" y="0"/>
            <a:ext cx="8928589" cy="9227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TEXT STYLE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idx="1"/>
          </p:nvPr>
        </p:nvSpPr>
        <p:spPr>
          <a:xfrm>
            <a:off x="220434" y="1140903"/>
            <a:ext cx="8703126" cy="514559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4" name="Slide Number Placeholder 5"/>
          <p:cNvSpPr txBox="1">
            <a:spLocks/>
          </p:cNvSpPr>
          <p:nvPr userDrawn="1"/>
        </p:nvSpPr>
        <p:spPr>
          <a:xfrm>
            <a:off x="7091361" y="6430502"/>
            <a:ext cx="1832199" cy="4274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354052F-69B8-4D78-811B-8C3AAF417751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Verdana" pitchFamily="34" charset="0"/>
                <a:cs typeface="Verdana" pitchFamily="34" charset="0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entury Gothic" panose="020B0502020202020204" pitchFamily="34" charset="0"/>
                <a:ea typeface="Verdana" pitchFamily="34" charset="0"/>
                <a:cs typeface="Verdana" pitchFamily="34" charset="0"/>
              </a:rPr>
              <a:t> | 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Verdana" pitchFamily="34" charset="0"/>
                <a:cs typeface="Verdana" pitchFamily="34" charset="0"/>
              </a:rPr>
              <a:t>www.kbra.com</a:t>
            </a:r>
          </a:p>
        </p:txBody>
      </p:sp>
    </p:spTree>
    <p:extLst>
      <p:ext uri="{BB962C8B-B14F-4D97-AF65-F5344CB8AC3E}">
        <p14:creationId xmlns:p14="http://schemas.microsoft.com/office/powerpoint/2010/main" val="41095587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77" r:id="rId2"/>
    <p:sldLayoutId id="2147483676" r:id="rId3"/>
    <p:sldLayoutId id="2147483675" r:id="rId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000" b="1" kern="1200">
          <a:solidFill>
            <a:schemeClr val="bg1"/>
          </a:solidFill>
          <a:latin typeface="Century Gothic" panose="020B0502020202020204" pitchFamily="34" charset="0"/>
          <a:ea typeface="Verdana" panose="020B0604030504040204" pitchFamily="34" charset="0"/>
          <a:cs typeface="Verdana" panose="020B060403050404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Clr>
          <a:srgbClr val="F0AB00"/>
        </a:buClr>
        <a:buFont typeface="Wingdings" panose="05000000000000000000" pitchFamily="2" charset="2"/>
        <a:buNone/>
        <a:defRPr sz="2400" kern="1200">
          <a:solidFill>
            <a:schemeClr val="tx1"/>
          </a:solidFill>
          <a:latin typeface="+mn-lt"/>
          <a:ea typeface="Verdana" panose="020B0604030504040204" pitchFamily="34" charset="0"/>
          <a:cs typeface="Verdana" panose="020B060403050404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0AB00"/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Verdana" panose="020B0604030504040204" pitchFamily="34" charset="0"/>
          <a:cs typeface="Verdana" panose="020B060403050404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0AB00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Verdana" panose="020B0604030504040204" pitchFamily="34" charset="0"/>
          <a:cs typeface="Verdana" panose="020B060403050404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0AB00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Verdana" panose="020B0604030504040204" pitchFamily="34" charset="0"/>
          <a:cs typeface="Verdana" panose="020B060403050404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0AB00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eetup.com/PhillyXP/events" TargetMode="External"/><Relationship Id="rId2" Type="http://schemas.openxmlformats.org/officeDocument/2006/relationships/hyperlink" Target="https://coalition.agileuprising.com/" TargetMode="Externa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bit.ly/phillyxp-4p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215411" y="0"/>
            <a:ext cx="8928589" cy="9227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bg1"/>
                </a:solidFill>
                <a:latin typeface="Century Gothic" panose="020B050202020202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endParaRPr lang="en-US" dirty="0">
              <a:latin typeface="+mn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517343" y="2306357"/>
            <a:ext cx="12814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Next Sprint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29A7B6-D6F9-4109-B8B7-080C75375C5F}"/>
              </a:ext>
            </a:extLst>
          </p:cNvPr>
          <p:cNvSpPr txBox="1"/>
          <p:nvPr/>
        </p:nvSpPr>
        <p:spPr>
          <a:xfrm>
            <a:off x="866775" y="1171575"/>
            <a:ext cx="793199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Attended Sprint Retrospectives Training – Derek’s presentation got me thinking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The Sprint is so central to what we do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T:\WebDev\PPPP\Retrospectives_Training.pptx</a:t>
            </a:r>
          </a:p>
          <a:p>
            <a:pPr lvl="1"/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Agile Uprising Coalition – Derek credited them with suppling some visuals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Visuals and quotes were on point to what we do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2"/>
              </a:rPr>
              <a:t>https://coalition.agileuprising.com/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Events listed PhillyXP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3"/>
              </a:rPr>
              <a:t>https://www.meetup.com/PhillyXP/events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Local tech events with free food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Session on Ping Pong Pair Programming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Liked it so much just wanted to share with you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4"/>
              </a:rPr>
              <a:t>http://bit.ly/phillyxp-4p</a:t>
            </a:r>
            <a:endParaRPr lang="en-US" dirty="0"/>
          </a:p>
          <a:p>
            <a:pPr lvl="1"/>
            <a:r>
              <a:rPr lang="en-US" dirty="0"/>
              <a:t>	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2716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Ping Pong Pair Programming</a:t>
            </a: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215411" y="0"/>
            <a:ext cx="8928589" cy="9227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bg1"/>
                </a:solidFill>
                <a:latin typeface="Century Gothic" panose="020B050202020202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endParaRPr lang="en-US" dirty="0">
              <a:latin typeface="+mn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517343" y="2306357"/>
            <a:ext cx="12814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Next Sprint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29A7B6-D6F9-4109-B8B7-080C75375C5F}"/>
              </a:ext>
            </a:extLst>
          </p:cNvPr>
          <p:cNvSpPr txBox="1"/>
          <p:nvPr/>
        </p:nvSpPr>
        <p:spPr>
          <a:xfrm>
            <a:off x="1628776" y="1171575"/>
            <a:ext cx="6980430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Style of Pair Programming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Designed to improve upon Traditional Pair Programming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Addresses Complaints: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I never get to type – my partner is a “Keyboard Dominator”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When I am typing  - my partner is on their phone – “Disinterested Navigator”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Talking slows me down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Mismatched Pairs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Can’t get into the flow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27F937-B39F-4E2D-AC5B-B29D2EF29B35}"/>
              </a:ext>
            </a:extLst>
          </p:cNvPr>
          <p:cNvSpPr txBox="1"/>
          <p:nvPr/>
        </p:nvSpPr>
        <p:spPr>
          <a:xfrm>
            <a:off x="1636395" y="3211200"/>
            <a:ext cx="7248525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Unifies Pair Programming with Test-Driven Development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all know Test-Driven Development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Start with creating a failing test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Write code to pass the test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Refactor and repeat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2215285-63BF-4BD8-BDE2-094ABDF2E5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473" t="14568" r="32182" b="40617"/>
          <a:stretch/>
        </p:blipFill>
        <p:spPr>
          <a:xfrm>
            <a:off x="866775" y="4496242"/>
            <a:ext cx="2875056" cy="187706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18413A5-D20D-4AEB-99C5-954A40DCD11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373" t="14938" r="32382" b="40494"/>
          <a:stretch/>
        </p:blipFill>
        <p:spPr>
          <a:xfrm>
            <a:off x="4952570" y="4496242"/>
            <a:ext cx="2894635" cy="1882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9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Ping Pong Pair Programming in Action</a:t>
            </a: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215411" y="0"/>
            <a:ext cx="8928589" cy="9227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bg1"/>
                </a:solidFill>
                <a:latin typeface="Century Gothic" panose="020B050202020202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endParaRPr lang="en-US" dirty="0">
              <a:latin typeface="+mn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517343" y="2306357"/>
            <a:ext cx="12814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Next Sprint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BE17C72-E7A9-4F08-AE85-A611923E2B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673" t="14568" r="32182" b="40864"/>
          <a:stretch/>
        </p:blipFill>
        <p:spPr>
          <a:xfrm>
            <a:off x="686812" y="1092201"/>
            <a:ext cx="7665970" cy="4995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4754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Test-Driven Development</a:t>
            </a: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215411" y="0"/>
            <a:ext cx="8928589" cy="9227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bg1"/>
                </a:solidFill>
                <a:latin typeface="Century Gothic" panose="020B050202020202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endParaRPr lang="en-US" dirty="0">
              <a:latin typeface="+mn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517343" y="2306357"/>
            <a:ext cx="12814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Next Sprint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043D3CC-054A-440B-A83F-D1F11D6AE37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8765"/>
          <a:stretch/>
        </p:blipFill>
        <p:spPr>
          <a:xfrm>
            <a:off x="739882" y="1135363"/>
            <a:ext cx="7664235" cy="501990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9A6BDB3-DC9D-4A06-81B5-7FDB6F5ADEC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268" t="33017" r="17826" b="52949"/>
          <a:stretch/>
        </p:blipFill>
        <p:spPr>
          <a:xfrm>
            <a:off x="64412" y="2644912"/>
            <a:ext cx="8622596" cy="1628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37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 of Ping Pong Pair Programming</a:t>
            </a: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215411" y="0"/>
            <a:ext cx="8928589" cy="9227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bg1"/>
                </a:solidFill>
                <a:latin typeface="Century Gothic" panose="020B050202020202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endParaRPr lang="en-US" dirty="0">
              <a:latin typeface="+mn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517343" y="2306357"/>
            <a:ext cx="12814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Next Sprint </a:t>
            </a:r>
          </a:p>
        </p:txBody>
      </p:sp>
      <p:pic>
        <p:nvPicPr>
          <p:cNvPr id="1026" name="Picture 2" descr="https://cdn-images-1.medium.com/max/1600/1*y7KZB9-jNBhLDq6VLvSL3A.png">
            <a:extLst>
              <a:ext uri="{FF2B5EF4-FFF2-40B4-BE49-F238E27FC236}">
                <a16:creationId xmlns:a16="http://schemas.microsoft.com/office/drawing/2014/main" id="{8CE45D8D-19C4-4B40-AFE0-09F0F8F24A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9838" y="3889058"/>
            <a:ext cx="4124325" cy="2447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3">
            <a:extLst>
              <a:ext uri="{FF2B5EF4-FFF2-40B4-BE49-F238E27FC236}">
                <a16:creationId xmlns:a16="http://schemas.microsoft.com/office/drawing/2014/main" id="{728875E7-5651-4082-80D8-C4B483B699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42345" y="6262966"/>
            <a:ext cx="3474720" cy="9597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247572" rIns="91440" bIns="199962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dium-content-serif-font"/>
              </a:rPr>
              <a:t>“</a:t>
            </a: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dium-content-serif-font"/>
              </a:rPr>
              <a:t>A problem shared, is a problem halved.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edium-content-serif-font"/>
              </a:rPr>
              <a:t>”</a:t>
            </a:r>
            <a:endParaRPr kumimoji="0" lang="en-US" altLang="en-US" sz="3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22DD330-981E-444F-BB55-98672FE0E4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0789422"/>
              </p:ext>
            </p:extLst>
          </p:nvPr>
        </p:nvGraphicFramePr>
        <p:xfrm>
          <a:off x="2186940" y="1245076"/>
          <a:ext cx="4496434" cy="23163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265827">
                  <a:extLst>
                    <a:ext uri="{9D8B030D-6E8A-4147-A177-3AD203B41FA5}">
                      <a16:colId xmlns:a16="http://schemas.microsoft.com/office/drawing/2014/main" val="48427725"/>
                    </a:ext>
                  </a:extLst>
                </a:gridCol>
                <a:gridCol w="2230607">
                  <a:extLst>
                    <a:ext uri="{9D8B030D-6E8A-4147-A177-3AD203B41FA5}">
                      <a16:colId xmlns:a16="http://schemas.microsoft.com/office/drawing/2014/main" val="3709463816"/>
                    </a:ext>
                  </a:extLst>
                </a:gridCol>
              </a:tblGrid>
              <a:tr h="448656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 Benefits 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7756072"/>
                  </a:ext>
                </a:extLst>
              </a:tr>
              <a:tr h="36518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Developer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Organization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590128168"/>
                  </a:ext>
                </a:extLst>
              </a:tr>
              <a:tr h="25041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Knowledge Sharing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Higher Velocity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914908763"/>
                  </a:ext>
                </a:extLst>
              </a:tr>
              <a:tr h="25041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Improved Readability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Shorter Onboarding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254265365"/>
                  </a:ext>
                </a:extLst>
              </a:tr>
              <a:tr h="25041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Develop Interpersonal Skills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Reduced Technical Debt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905883652"/>
                  </a:ext>
                </a:extLst>
              </a:tr>
              <a:tr h="25041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Receive Coaching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Reduced Bus Factor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280646044"/>
                  </a:ext>
                </a:extLst>
              </a:tr>
              <a:tr h="25041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Practice Coaching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Lower Costs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34441593"/>
                  </a:ext>
                </a:extLst>
              </a:tr>
              <a:tr h="25041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Moral support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Better Hiring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5966128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54252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KBRA is today</a:t>
            </a: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215411" y="0"/>
            <a:ext cx="8928589" cy="9227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bg1"/>
                </a:solidFill>
                <a:latin typeface="Century Gothic" panose="020B050202020202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endParaRPr lang="en-US" dirty="0">
              <a:latin typeface="+mn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517343" y="2306357"/>
            <a:ext cx="12814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Next Sprint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29A7B6-D6F9-4109-B8B7-080C75375C5F}"/>
              </a:ext>
            </a:extLst>
          </p:cNvPr>
          <p:cNvSpPr txBox="1"/>
          <p:nvPr/>
        </p:nvSpPr>
        <p:spPr>
          <a:xfrm>
            <a:off x="866775" y="1171575"/>
            <a:ext cx="793199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Pair-Programming: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We use Pair Programming  5 days in a month.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We should use Pair Programming 7  days in a </a:t>
            </a:r>
            <a:r>
              <a:rPr lang="en-US"/>
              <a:t>month.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lvl="1"/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Test-Driven Development: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We use Test-Driven Development on 21 % of the time.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We should use Test-Driven Development on 50 % of the time</a:t>
            </a:r>
          </a:p>
        </p:txBody>
      </p:sp>
    </p:spTree>
    <p:extLst>
      <p:ext uri="{BB962C8B-B14F-4D97-AF65-F5344CB8AC3E}">
        <p14:creationId xmlns:p14="http://schemas.microsoft.com/office/powerpoint/2010/main" val="31530505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215411" y="0"/>
            <a:ext cx="8928589" cy="9227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bg1"/>
                </a:solidFill>
                <a:latin typeface="Century Gothic" panose="020B050202020202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endParaRPr lang="en-US" dirty="0">
              <a:latin typeface="+mn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517343" y="2306357"/>
            <a:ext cx="12814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Next Sprint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29A7B6-D6F9-4109-B8B7-080C75375C5F}"/>
              </a:ext>
            </a:extLst>
          </p:cNvPr>
          <p:cNvSpPr txBox="1"/>
          <p:nvPr/>
        </p:nvSpPr>
        <p:spPr>
          <a:xfrm>
            <a:off x="866775" y="1171575"/>
            <a:ext cx="793199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Thank you Derek Parker: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Conducted awesome Retrospective Training.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Supplied slide deck from his training.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lvl="1"/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Thank you PhillyXP: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Conducted awesome MeetUp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Preliminary Presentation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Live Demo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Q&amp;A with local Professionals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Provide free food and drinks</a:t>
            </a:r>
          </a:p>
        </p:txBody>
      </p:sp>
    </p:spTree>
    <p:extLst>
      <p:ext uri="{BB962C8B-B14F-4D97-AF65-F5344CB8AC3E}">
        <p14:creationId xmlns:p14="http://schemas.microsoft.com/office/powerpoint/2010/main" val="3763444552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28697</TotalTime>
  <Words>356</Words>
  <Application>Microsoft Office PowerPoint</Application>
  <PresentationFormat>On-screen Show (4:3)</PresentationFormat>
  <Paragraphs>80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Century Gothic</vt:lpstr>
      <vt:lpstr>medium-content-serif-font</vt:lpstr>
      <vt:lpstr>Verdana</vt:lpstr>
      <vt:lpstr>Wingdings</vt:lpstr>
      <vt:lpstr>Custom Design</vt:lpstr>
      <vt:lpstr>Introduction</vt:lpstr>
      <vt:lpstr>What is Ping Pong Pair Programming</vt:lpstr>
      <vt:lpstr>Ping Pong Pair Programming in Action</vt:lpstr>
      <vt:lpstr>Test-Driven Development</vt:lpstr>
      <vt:lpstr>Benefits of Ping Pong Pair Programming</vt:lpstr>
      <vt:lpstr>Where KBRA is today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Kathleen Kennedy</dc:creator>
  <cp:lastModifiedBy>Pete Ostergren</cp:lastModifiedBy>
  <cp:revision>1110</cp:revision>
  <cp:lastPrinted>2018-01-23T14:44:03Z</cp:lastPrinted>
  <dcterms:created xsi:type="dcterms:W3CDTF">2014-02-10T00:22:15Z</dcterms:created>
  <dcterms:modified xsi:type="dcterms:W3CDTF">2018-02-23T13:23:17Z</dcterms:modified>
</cp:coreProperties>
</file>

<file path=docProps/thumbnail.jpeg>
</file>